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Corbel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g2YNXCUQU9spX4T55vWHcQIOc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04F8B1-3BC7-4F46-8695-6C408CCDB153}">
  <a:tblStyle styleId="{7304F8B1-3BC7-4F46-8695-6C408CCDB1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6.xml"/><Relationship Id="rId34" Type="http://schemas.openxmlformats.org/officeDocument/2006/relationships/font" Target="fonts/ProximaNova-bold.fntdata"/><Relationship Id="rId15" Type="http://schemas.openxmlformats.org/officeDocument/2006/relationships/slide" Target="slides/slide9.xml"/><Relationship Id="rId37" Type="http://schemas.openxmlformats.org/officeDocument/2006/relationships/font" Target="fonts/Corbel-regular.fntdata"/><Relationship Id="rId14" Type="http://schemas.openxmlformats.org/officeDocument/2006/relationships/slide" Target="slides/slide8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1.xml"/><Relationship Id="rId39" Type="http://schemas.openxmlformats.org/officeDocument/2006/relationships/font" Target="fonts/Corbel-italic.fntdata"/><Relationship Id="rId16" Type="http://schemas.openxmlformats.org/officeDocument/2006/relationships/slide" Target="slides/slide10.xml"/><Relationship Id="rId38" Type="http://schemas.openxmlformats.org/officeDocument/2006/relationships/font" Target="fonts/Corbel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4a0973a1d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d4a0973a1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d4a0973a1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80c81e68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80c81e6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d80c81e68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4a0973a1d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4a0973a1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d4a0973a1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7746c8f7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97746c8f7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97746c8f7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7746c8f7a_0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97746c8f7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97746c8f7a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sche afbeelding met bijschrift">
  <p:cSld name="Panoramische afbeelding met bijschrif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29841" y="4367161"/>
            <a:ext cx="78867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/>
          <p:nvPr>
            <p:ph idx="2" type="pic"/>
          </p:nvPr>
        </p:nvSpPr>
        <p:spPr>
          <a:xfrm>
            <a:off x="629841" y="987426"/>
            <a:ext cx="7886700" cy="337973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629841" y="5186516"/>
            <a:ext cx="788550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bijschrift">
  <p:cSld name="Titel en bijschrif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>
            <a:off x="629841" y="365125"/>
            <a:ext cx="78867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" type="body"/>
          </p:nvPr>
        </p:nvSpPr>
        <p:spPr>
          <a:xfrm>
            <a:off x="629841" y="4489399"/>
            <a:ext cx="7885509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eraat met bijschrift">
  <p:cSld name="Citeraat met bijschrif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>
            <p:ph type="title"/>
          </p:nvPr>
        </p:nvSpPr>
        <p:spPr>
          <a:xfrm>
            <a:off x="1084659" y="365125"/>
            <a:ext cx="6977064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300"/>
              <a:buFont typeface="Corbel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" type="body"/>
          </p:nvPr>
        </p:nvSpPr>
        <p:spPr>
          <a:xfrm>
            <a:off x="1290484" y="3365557"/>
            <a:ext cx="6564224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8" name="Google Shape;88;p38"/>
          <p:cNvSpPr txBox="1"/>
          <p:nvPr>
            <p:ph idx="2" type="body"/>
          </p:nvPr>
        </p:nvSpPr>
        <p:spPr>
          <a:xfrm>
            <a:off x="628650" y="4501729"/>
            <a:ext cx="7884318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2" name="Google Shape;92;p3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b="0" lang="nl-NL" sz="6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3" name="Google Shape;93;p38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b="0" lang="nl-NL" sz="60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amkaartje">
  <p:cSld name="Naamkaartj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/>
          <p:nvPr>
            <p:ph type="title"/>
          </p:nvPr>
        </p:nvSpPr>
        <p:spPr>
          <a:xfrm>
            <a:off x="629841" y="2326968"/>
            <a:ext cx="78867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050"/>
              <a:buFont typeface="Corbel"/>
              <a:buNone/>
              <a:defRPr sz="40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9"/>
          <p:cNvSpPr txBox="1"/>
          <p:nvPr>
            <p:ph idx="1" type="body"/>
          </p:nvPr>
        </p:nvSpPr>
        <p:spPr>
          <a:xfrm>
            <a:off x="629841" y="4850581"/>
            <a:ext cx="7885509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7" name="Google Shape;97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ommen">
  <p:cSld name="3 kolomme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" type="body"/>
          </p:nvPr>
        </p:nvSpPr>
        <p:spPr>
          <a:xfrm>
            <a:off x="1002961" y="1885950"/>
            <a:ext cx="22101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40"/>
          <p:cNvSpPr txBox="1"/>
          <p:nvPr>
            <p:ph idx="2" type="body"/>
          </p:nvPr>
        </p:nvSpPr>
        <p:spPr>
          <a:xfrm>
            <a:off x="1017598" y="2571750"/>
            <a:ext cx="21955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4" name="Google Shape;104;p40"/>
          <p:cNvSpPr txBox="1"/>
          <p:nvPr>
            <p:ph idx="3" type="body"/>
          </p:nvPr>
        </p:nvSpPr>
        <p:spPr>
          <a:xfrm>
            <a:off x="3440996" y="1885950"/>
            <a:ext cx="22021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4" type="body"/>
          </p:nvPr>
        </p:nvSpPr>
        <p:spPr>
          <a:xfrm>
            <a:off x="3433081" y="2571750"/>
            <a:ext cx="2210096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6" name="Google Shape;106;p40"/>
          <p:cNvSpPr txBox="1"/>
          <p:nvPr>
            <p:ph idx="5" type="body"/>
          </p:nvPr>
        </p:nvSpPr>
        <p:spPr>
          <a:xfrm>
            <a:off x="5871777" y="1885950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6" type="body"/>
          </p:nvPr>
        </p:nvSpPr>
        <p:spPr>
          <a:xfrm>
            <a:off x="5871777" y="2571750"/>
            <a:ext cx="2199085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8" name="Google Shape;108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Afbeelding-kolom">
  <p:cSld name="3 Afbeelding-kol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" type="body"/>
          </p:nvPr>
        </p:nvSpPr>
        <p:spPr>
          <a:xfrm>
            <a:off x="999064" y="4297503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41"/>
          <p:cNvSpPr/>
          <p:nvPr>
            <p:ph idx="2" type="pic"/>
          </p:nvPr>
        </p:nvSpPr>
        <p:spPr>
          <a:xfrm>
            <a:off x="999064" y="2256354"/>
            <a:ext cx="220503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15" name="Google Shape;115;p41"/>
          <p:cNvSpPr txBox="1"/>
          <p:nvPr>
            <p:ph idx="3" type="body"/>
          </p:nvPr>
        </p:nvSpPr>
        <p:spPr>
          <a:xfrm>
            <a:off x="999064" y="4873766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16" name="Google Shape;116;p41"/>
          <p:cNvSpPr txBox="1"/>
          <p:nvPr>
            <p:ph idx="4" type="body"/>
          </p:nvPr>
        </p:nvSpPr>
        <p:spPr>
          <a:xfrm>
            <a:off x="3426748" y="4297503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7" name="Google Shape;117;p41"/>
          <p:cNvSpPr/>
          <p:nvPr>
            <p:ph idx="5" type="pic"/>
          </p:nvPr>
        </p:nvSpPr>
        <p:spPr>
          <a:xfrm>
            <a:off x="3426747" y="2256354"/>
            <a:ext cx="2197894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18" name="Google Shape;118;p41"/>
          <p:cNvSpPr txBox="1"/>
          <p:nvPr>
            <p:ph idx="6" type="body"/>
          </p:nvPr>
        </p:nvSpPr>
        <p:spPr>
          <a:xfrm>
            <a:off x="3425733" y="4873765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19" name="Google Shape;119;p41"/>
          <p:cNvSpPr txBox="1"/>
          <p:nvPr>
            <p:ph idx="7" type="body"/>
          </p:nvPr>
        </p:nvSpPr>
        <p:spPr>
          <a:xfrm>
            <a:off x="5853242" y="4297503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0" sz="18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41"/>
          <p:cNvSpPr/>
          <p:nvPr>
            <p:ph idx="8" type="pic"/>
          </p:nvPr>
        </p:nvSpPr>
        <p:spPr>
          <a:xfrm>
            <a:off x="5853241" y="2256354"/>
            <a:ext cx="219908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1" name="Google Shape;121;p41"/>
          <p:cNvSpPr txBox="1"/>
          <p:nvPr>
            <p:ph idx="9" type="body"/>
          </p:nvPr>
        </p:nvSpPr>
        <p:spPr>
          <a:xfrm>
            <a:off x="5853148" y="4873763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2" name="Google Shape;122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1" type="body"/>
          </p:nvPr>
        </p:nvSpPr>
        <p:spPr>
          <a:xfrm rot="5400000">
            <a:off x="2502006" y="163619"/>
            <a:ext cx="4351338" cy="767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ctrTitle"/>
          </p:nvPr>
        </p:nvSpPr>
        <p:spPr>
          <a:xfrm>
            <a:off x="1657350" y="4464028"/>
            <a:ext cx="6858000" cy="11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7200"/>
              <a:buFont typeface="Corbel"/>
              <a:buNone/>
              <a:defRPr b="0" sz="72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subTitle"/>
          </p:nvPr>
        </p:nvSpPr>
        <p:spPr>
          <a:xfrm>
            <a:off x="1657349" y="3829878"/>
            <a:ext cx="6858000" cy="618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ctrTitle"/>
          </p:nvPr>
        </p:nvSpPr>
        <p:spPr>
          <a:xfrm>
            <a:off x="640899" y="4464028"/>
            <a:ext cx="6858000" cy="11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7200"/>
              <a:buFont typeface="Corbel"/>
              <a:buNone/>
              <a:defRPr b="0" sz="72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subTitle"/>
          </p:nvPr>
        </p:nvSpPr>
        <p:spPr>
          <a:xfrm>
            <a:off x="640899" y="3829878"/>
            <a:ext cx="6858000" cy="617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40000" y="1825625"/>
            <a:ext cx="37689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739880" y="1825625"/>
            <a:ext cx="37754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40000" y="1681163"/>
            <a:ext cx="37689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40000" y="2505075"/>
            <a:ext cx="376891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739880" y="1681163"/>
            <a:ext cx="377666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sz="20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739880" y="2505075"/>
            <a:ext cx="377666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840000" y="2057400"/>
            <a:ext cx="273901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40000" y="2057400"/>
            <a:ext cx="273901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b="0" i="0" sz="4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playlist?list=PLlyv_VcaymugBjOuaLPRX5gyaulkAPMIJ" TargetMode="External"/><Relationship Id="rId4" Type="http://schemas.openxmlformats.org/officeDocument/2006/relationships/hyperlink" Target="http://www.youtube.com/watch?v=5xrQtbhHwII" TargetMode="External"/><Relationship Id="rId5" Type="http://schemas.openxmlformats.org/officeDocument/2006/relationships/image" Target="../media/image3.jpg"/><Relationship Id="rId6" Type="http://schemas.openxmlformats.org/officeDocument/2006/relationships/hyperlink" Target="http://www.youtube.com/watch?v=ubEn8YeCswM" TargetMode="External"/><Relationship Id="rId7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idx="1" type="body"/>
          </p:nvPr>
        </p:nvSpPr>
        <p:spPr>
          <a:xfrm>
            <a:off x="457200" y="269250"/>
            <a:ext cx="8229600" cy="6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EDEDED"/>
              </a:buClr>
              <a:buSzPts val="4600"/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nl-NL" sz="6000">
                <a:solidFill>
                  <a:schemeClr val="lt1"/>
                </a:solidFill>
              </a:rPr>
              <a:t>Autorijden en dementie</a:t>
            </a:r>
            <a:endParaRPr sz="6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4600"/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i="1" lang="nl-NL" sz="3200">
                <a:solidFill>
                  <a:schemeClr val="lt1"/>
                </a:solidFill>
              </a:rPr>
              <a:t>Uitleg voor patiënten en mantelzorgers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4600"/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4600"/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4600"/>
              <a:buNone/>
            </a:pPr>
            <a:r>
              <a:t/>
            </a:r>
            <a:endParaRPr sz="46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19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Clr>
                <a:schemeClr val="lt1"/>
              </a:buClr>
              <a:buSzPts val="1900"/>
              <a:buNone/>
            </a:pPr>
            <a:r>
              <a:rPr lang="nl-NL" sz="1900">
                <a:solidFill>
                  <a:schemeClr val="lt1"/>
                </a:solidFill>
              </a:rPr>
              <a:t>Presentatie Odensehuis Hardewijk</a:t>
            </a:r>
            <a:br>
              <a:rPr lang="nl-NL" sz="1900">
                <a:solidFill>
                  <a:schemeClr val="lt1"/>
                </a:solidFill>
              </a:rPr>
            </a:br>
            <a:r>
              <a:rPr lang="nl-NL" sz="1900">
                <a:solidFill>
                  <a:schemeClr val="lt1"/>
                </a:solidFill>
              </a:rPr>
              <a:t>20-04-2026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descr="Logo Landelijk Platform Odensehuizen"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47" y="4296390"/>
            <a:ext cx="3887620" cy="129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077681"/>
            <a:ext cx="3821185" cy="146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Quizvraag 5</a:t>
            </a:r>
            <a:endParaRPr/>
          </a:p>
        </p:txBody>
      </p:sp>
      <p:sp>
        <p:nvSpPr>
          <p:cNvPr id="201" name="Google Shape;201;p10"/>
          <p:cNvSpPr txBox="1"/>
          <p:nvPr>
            <p:ph idx="1" type="body"/>
          </p:nvPr>
        </p:nvSpPr>
        <p:spPr>
          <a:xfrm>
            <a:off x="840000" y="1825625"/>
            <a:ext cx="7675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i="1" lang="nl-NL" sz="2800"/>
              <a:t>Verzekeraars kunnen de schade na een ongeluk verhalen op de persoon met dementie als die dat niet kenbaar heeft gemaakt bij het CBR.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A: Waar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B: Niet waar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lang="nl-NL" sz="32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: Waar</a:t>
            </a:r>
            <a:endParaRPr sz="32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4a0973a1d_0_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Quizvraag 6</a:t>
            </a:r>
            <a:endParaRPr/>
          </a:p>
        </p:txBody>
      </p:sp>
      <p:sp>
        <p:nvSpPr>
          <p:cNvPr id="209" name="Google Shape;209;g3d4a0973a1d_0_8"/>
          <p:cNvSpPr txBox="1"/>
          <p:nvPr>
            <p:ph idx="1" type="body"/>
          </p:nvPr>
        </p:nvSpPr>
        <p:spPr>
          <a:xfrm>
            <a:off x="840000" y="1825625"/>
            <a:ext cx="7675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 sz="2800"/>
              <a:t>Mensen met dementie voelen zelf goed aan wanneer ze niet meer veilig kunnen rijden.</a:t>
            </a:r>
            <a:endParaRPr sz="2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nl-NL"/>
              <a:t>A: Waar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r>
              <a:rPr lang="nl-NL"/>
              <a:t>B: Niet waar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0" name="Google Shape;210;g3d4a0973a1d_0_8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FF5252"/>
                </a:solidFill>
                <a:latin typeface="Corbel"/>
                <a:ea typeface="Corbel"/>
                <a:cs typeface="Corbel"/>
                <a:sym typeface="Corbel"/>
              </a:rPr>
              <a:t>B: Niet waar</a:t>
            </a:r>
            <a:endParaRPr sz="3200">
              <a:solidFill>
                <a:srgbClr val="FF52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Soorten keuringen</a:t>
            </a:r>
            <a:endParaRPr/>
          </a:p>
        </p:txBody>
      </p:sp>
      <p:sp>
        <p:nvSpPr>
          <p:cNvPr id="216" name="Google Shape;216;p11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Gezondheidsverklaring = vrijwillig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nl-NL"/>
              <a:t>Mededelingenprocedure = onvrijwillig (politie, arts).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Gezondheidsverklaring</a:t>
            </a:r>
            <a:endParaRPr/>
          </a:p>
        </p:txBody>
      </p:sp>
      <p:sp>
        <p:nvSpPr>
          <p:cNvPr id="222" name="Google Shape;222;p12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Stap 1: gezondheidsverklaring invullen (cbr.nl) of per post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Stap 2: u gaat naar één of meer artsen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Stap 3: rijtest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Stap 4: besluit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nl-NL" sz="2000"/>
              <a:t>Stap 5 (optioneel): herkeuring / bezwaar / beroep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De keuring….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80c81e682_0_0"/>
          <p:cNvSpPr txBox="1"/>
          <p:nvPr>
            <p:ph type="title"/>
          </p:nvPr>
        </p:nvSpPr>
        <p:spPr>
          <a:xfrm>
            <a:off x="236025" y="365125"/>
            <a:ext cx="8746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gebeurt er tijdens de keuring?</a:t>
            </a:r>
            <a:endParaRPr/>
          </a:p>
        </p:txBody>
      </p:sp>
      <p:sp>
        <p:nvSpPr>
          <p:cNvPr id="234" name="Google Shape;234;g3d80c81e682_0_0"/>
          <p:cNvSpPr txBox="1"/>
          <p:nvPr>
            <p:ph idx="1" type="body"/>
          </p:nvPr>
        </p:nvSpPr>
        <p:spPr>
          <a:xfrm>
            <a:off x="840000" y="1825625"/>
            <a:ext cx="7675500" cy="478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identificatie controle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controle ZorgDomein code(s)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bespreken voorgeschiedenis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afname van diverse geheugentesten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inschatten ernst van cognitieve stoornis via CDR calculator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auto-anamnese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hetero-anamnese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afname van psychiatrisch onderzoek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lichamelijk onderzoek indien nodig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beoordeling medicatie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inventarisatie co-morbiditeit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uitvragen aanvullende informatie van mede-behandelaren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bespreken van uitslag, met onderbouwing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bespreken van rechten en plichten</a:t>
            </a:r>
            <a:endParaRPr/>
          </a:p>
          <a:p>
            <a:pPr indent="-325755" lvl="0" marL="457200" rtl="0" algn="l">
              <a:spcBef>
                <a:spcPts val="750"/>
              </a:spcBef>
              <a:spcAft>
                <a:spcPts val="0"/>
              </a:spcAft>
              <a:buSzPct val="75000"/>
              <a:buChar char="●"/>
            </a:pPr>
            <a:r>
              <a:rPr lang="nl-NL"/>
              <a:t>bespreking vervolg traject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02" y="708993"/>
            <a:ext cx="8525910" cy="589682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155132" y="1451508"/>
            <a:ext cx="278296" cy="2643809"/>
          </a:xfrm>
          <a:prstGeom prst="leftBrace">
            <a:avLst>
              <a:gd fmla="val 8333" name="adj1"/>
              <a:gd fmla="val 45238" name="adj2"/>
            </a:avLst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155132" y="4253948"/>
            <a:ext cx="278296" cy="191493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481575" y="67050"/>
            <a:ext cx="21762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CDR</a:t>
            </a:r>
            <a:endParaRPr sz="240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4a0973a1d_0_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Betekenis CDR score</a:t>
            </a:r>
            <a:endParaRPr/>
          </a:p>
        </p:txBody>
      </p:sp>
      <p:sp>
        <p:nvSpPr>
          <p:cNvPr id="249" name="Google Shape;249;g3d4a0973a1d_0_1"/>
          <p:cNvSpPr txBox="1"/>
          <p:nvPr>
            <p:ph idx="1" type="body"/>
          </p:nvPr>
        </p:nvSpPr>
        <p:spPr>
          <a:xfrm>
            <a:off x="840000" y="1825625"/>
            <a:ext cx="7675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/>
              <a:t>CDR 0: geen dementie</a:t>
            </a:r>
            <a:br>
              <a:rPr lang="nl-NL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/>
              <a:t>CDR 0,5: milde geheugenproblemen, kan passen bij M.C.I. ofwel beginnende vorm van dementie</a:t>
            </a:r>
            <a:br>
              <a:rPr lang="nl-NL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/>
              <a:t>CDR 1: een lichte dementie</a:t>
            </a:r>
            <a:br>
              <a:rPr lang="nl-NL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/>
              <a:t>CDR 2: matige dementie</a:t>
            </a:r>
            <a:br>
              <a:rPr lang="nl-NL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/>
              <a:t>CDR 3: ernstige dementie</a:t>
            </a:r>
            <a:br>
              <a:rPr lang="nl-N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Wanneer mag je rijden met dementie?</a:t>
            </a:r>
            <a:endParaRPr/>
          </a:p>
        </p:txBody>
      </p:sp>
      <p:sp>
        <p:nvSpPr>
          <p:cNvPr id="255" name="Google Shape;255;p19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</a:pPr>
            <a:r>
              <a:rPr b="1" lang="nl-NL" cap="none">
                <a:solidFill>
                  <a:schemeClr val="accent3"/>
                </a:solidFill>
              </a:rPr>
              <a:t>CDR-SCORE 0,5 OF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Verplichte medische keuring én rijtest; indien beiden positief oordeel dan mag een keurling maximaal 1 jaar autorijden*.</a:t>
            </a:r>
            <a:br>
              <a:rPr lang="nl-NL"/>
            </a:br>
            <a:r>
              <a:rPr lang="nl-NL"/>
              <a:t>Medische keuring en rijtest moet elk jaar opnieuw plaatsvinden.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b="1" lang="nl-NL" cap="none">
                <a:solidFill>
                  <a:srgbClr val="FF0000"/>
                </a:solidFill>
              </a:rPr>
              <a:t>CDR-SCORE 2 OF 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Het rijbewijs wordt (zonder rijtest) ingetrokken.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</a:pPr>
            <a:r>
              <a:rPr lang="nl-NL" sz="2000"/>
              <a:t>*bij Mild cognitieve impairment (MCI) maximaal 5 jaar.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b="0" lang="nl-NL" sz="4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Effect op rijvaardigheid</a:t>
            </a:r>
            <a:endParaRPr/>
          </a:p>
        </p:txBody>
      </p:sp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Kortetermijngeheugen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Oriëntatie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Aandacht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Denktempo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Executief functioneren: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Planmatig handelen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Houden van overzicht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Mentale flexibiliteit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Uitvoeren dubbele taken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Visuospatiële functies: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Routeplanning en navigeren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Ruimtelijk inzicht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Reactievermogen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Char char="•"/>
            </a:pPr>
            <a:r>
              <a:rPr lang="nl-NL"/>
              <a:t>Ziektebesef en oordeelsvermogen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None/>
            </a:pPr>
            <a:r>
              <a:rPr lang="nl-NL"/>
              <a:t>Gedrag: Impulsiviteit / emotieregulatie / decorumverlies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Disclosure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Geen potentiële belangenverstrengeling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Niet werkzaam bij CBR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Niet werkzaam bij Odensehuis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Werkzaam in verpleeghuis, en niet in de wijk → altijd onafhankelijke beoordeling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Ontvang alleen kilometervergoeding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g397746c8f7a_0_0"/>
          <p:cNvGraphicFramePr/>
          <p:nvPr/>
        </p:nvGraphicFramePr>
        <p:xfrm>
          <a:off x="146775" y="121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{7304F8B1-3BC7-4F46-8695-6C408CCDB153}</a:tableStyleId>
              </a:tblPr>
              <a:tblGrid>
                <a:gridCol w="2950150"/>
                <a:gridCol w="2950150"/>
                <a:gridCol w="2950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Wat het inhoudt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Waarom belangrijk voor rijden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Aandacht en concentratie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Vermogen om je te focussen, relevante informatie te selecteren, en afleiding te negeren.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Nodig om verkeersborden, andere weggebruikers en plotselinge veranderingen op te merken.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Verwerkingssnelheid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Hoe snel iemand informatie kan opnemen, interpreteren en erop reageren.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Cruciaal bij situaties waarin snel handelen nodig is, zoals remmen of uitwijken.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Executieve functies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Plannen, beslissen, impulsen remmen, flexibel denken.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Nodig om routekeuzes te maken, verkeersregels toe te passen, en adequaat te reageren op onvoorziene situaties.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Visuospatiële functies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Inzicht in ruimte, afstanden en posities van objecten.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Essentieel voor inparkeren, inschatten van afstanden, en het volgen van de rijbaan.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Geheugen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Vasthouden van recente informatie, zoals verkeersinstructies of de route.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Belangrijk voor navigeren en het opvolgen van verkeersregels.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accent3"/>
                          </a:solidFill>
                        </a:rPr>
                        <a:t>Inzicht en oordeelsvermogen</a:t>
                      </a:r>
                      <a:endParaRPr b="1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Vermogen om eigen beperkingen te herkennen en risico’s goed in te schatten.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>
                          <a:solidFill>
                            <a:schemeClr val="lt1"/>
                          </a:solidFill>
                        </a:rPr>
                        <a:t>Van belang om te weten wanneer het niet meer veilig is om te rijden.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Externe factoren die een keuring kunnen beïnvloeden</a:t>
            </a:r>
            <a:endParaRPr/>
          </a:p>
        </p:txBody>
      </p:sp>
      <p:sp>
        <p:nvSpPr>
          <p:cNvPr id="273" name="Google Shape;273;p21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b="1" lang="nl-NL"/>
              <a:t>Spanning, stress</a:t>
            </a:r>
            <a:endParaRPr b="1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b="1" lang="nl-NL"/>
              <a:t>Angststoornis, faalangst, motivatiegebrek</a:t>
            </a:r>
            <a:endParaRPr b="1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b="1" lang="nl-NL"/>
              <a:t>Stemmingsstoornis</a:t>
            </a:r>
            <a:endParaRPr b="1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b="1" lang="nl-NL"/>
              <a:t>Verminderd gehoor</a:t>
            </a:r>
            <a:endParaRPr b="1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E2E2"/>
              </a:buClr>
              <a:buSzPts val="2400"/>
              <a:buChar char="•"/>
            </a:pPr>
            <a:r>
              <a:rPr lang="nl-NL">
                <a:solidFill>
                  <a:srgbClr val="E2E2E2"/>
                </a:solidFill>
              </a:rPr>
              <a:t>Vermoeidheid</a:t>
            </a:r>
            <a:endParaRPr>
              <a:solidFill>
                <a:srgbClr val="E2E2E2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E2E2"/>
              </a:buClr>
              <a:buSzPts val="2400"/>
              <a:buChar char="•"/>
            </a:pPr>
            <a:r>
              <a:rPr lang="nl-NL">
                <a:solidFill>
                  <a:srgbClr val="E2E2E2"/>
                </a:solidFill>
              </a:rPr>
              <a:t>Intelligentie niveau, opleidingsniveau</a:t>
            </a:r>
            <a:endParaRPr>
              <a:solidFill>
                <a:srgbClr val="E2E2E2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E2E2"/>
              </a:buClr>
              <a:buSzPts val="2400"/>
              <a:buChar char="•"/>
            </a:pPr>
            <a:r>
              <a:rPr lang="nl-NL">
                <a:solidFill>
                  <a:srgbClr val="E2E2E2"/>
                </a:solidFill>
              </a:rPr>
              <a:t>Taalbarrière</a:t>
            </a:r>
            <a:endParaRPr>
              <a:solidFill>
                <a:srgbClr val="E2E2E2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E2E2"/>
              </a:buClr>
              <a:buSzPts val="2400"/>
              <a:buChar char="•"/>
            </a:pPr>
            <a:r>
              <a:rPr lang="nl-NL">
                <a:solidFill>
                  <a:srgbClr val="E2E2E2"/>
                </a:solidFill>
              </a:rPr>
              <a:t>Achtergrond, culturele verschillen (woordvindstoornis bij anderstaligen, verhalende opdrachten, symbolen of afbeeldingen)</a:t>
            </a:r>
            <a:endParaRPr>
              <a:solidFill>
                <a:srgbClr val="E2E2E2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2E2E2"/>
              </a:buClr>
              <a:buSzPts val="2400"/>
              <a:buChar char="•"/>
            </a:pPr>
            <a:r>
              <a:rPr lang="nl-NL">
                <a:solidFill>
                  <a:srgbClr val="E2E2E2"/>
                </a:solidFill>
              </a:rPr>
              <a:t>Psychofarmaca (sedativa en anticholinergica)</a:t>
            </a:r>
            <a:endParaRPr>
              <a:solidFill>
                <a:srgbClr val="E2E2E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b="0" lang="nl-NL" sz="4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Alternatieven</a:t>
            </a:r>
            <a:endParaRPr/>
          </a:p>
        </p:txBody>
      </p:sp>
      <p:sp>
        <p:nvSpPr>
          <p:cNvPr id="279" name="Google Shape;279;p22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WMO-vervoer (“regio taxi”)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Valys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Openbaar vervoer, al dan niet met Valys begeleid of NS-reisassistentie, OV-begeleiderskaart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Reismaatje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Scootmobiel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AM rijbewijs: Brommobiel (“45 km-auto, microcar, Canta”)</a:t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Brommobiel kopen? Hoge instap Aixam - GVA Garage Vink Asten" id="280" name="Google Shape;2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061" y="4898340"/>
            <a:ext cx="2625000" cy="17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Mededelingenprocedure</a:t>
            </a:r>
            <a:endParaRPr/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177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nl-NL" sz="2000"/>
              <a:t>Onvrijwillige keuring door aanmelding:</a:t>
            </a:r>
            <a:endParaRPr sz="20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Politie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(Huis)arts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Familie, vrienden, buren, etc…</a:t>
            </a:r>
            <a:endParaRPr sz="1300"/>
          </a:p>
          <a:p>
            <a:pPr indent="-6477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 sz="1300"/>
          </a:p>
          <a:p>
            <a:pPr indent="-19177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nl-NL" sz="2000"/>
              <a:t>Niet anoniem</a:t>
            </a:r>
            <a:endParaRPr sz="2000"/>
          </a:p>
          <a:p>
            <a:pPr indent="-19177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nl-NL" sz="2000"/>
              <a:t>$$$</a:t>
            </a:r>
            <a:endParaRPr sz="2000"/>
          </a:p>
          <a:p>
            <a:pPr indent="-19177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000"/>
              <a:buChar char="•"/>
            </a:pPr>
            <a:r>
              <a:rPr lang="nl-NL" sz="2000"/>
              <a:t>Arts mag beroepsgeheim doorbreken indien:</a:t>
            </a:r>
            <a:endParaRPr sz="20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Alles is in het werk gesteld om toestemming tot doorbreking van het geheim te verkrijgen.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Het niet-doorbreken van het geheim levert voor een ander ernstige schade op.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De arts verkeert in gewetensnood door het handhaven van de zwijgplicht.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Er is geen andere weg dan doorbreking van het geheim om het probleem op te lossen.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Het moet vrijwel zeker zijn dat door de geheimdoorbreking de schade aan de ander kan worden voorkomen of beperkt.</a:t>
            </a:r>
            <a:endParaRPr sz="1300"/>
          </a:p>
          <a:p>
            <a:pPr indent="-1651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EDED"/>
              </a:buClr>
              <a:buSzPts val="1300"/>
              <a:buChar char="•"/>
            </a:pPr>
            <a:r>
              <a:rPr lang="nl-NL" sz="1300"/>
              <a:t>Het geheim wordt zo min mogelijk geschonden.</a:t>
            </a:r>
            <a:endParaRPr sz="1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Benzodiazepines</a:t>
            </a:r>
            <a:endParaRPr/>
          </a:p>
        </p:txBody>
      </p:sp>
      <p:sp>
        <p:nvSpPr>
          <p:cNvPr id="292" name="Google Shape;292;p24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Oxazepam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Temazepam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Lorazepam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Diazepam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Lormetazepam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Zolpidem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Zopiclon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www.rijveiligmetmedicijnen.nl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7746c8f7a_0_1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Voorbeeldfragementen</a:t>
            </a:r>
            <a:endParaRPr/>
          </a:p>
        </p:txBody>
      </p:sp>
      <p:sp>
        <p:nvSpPr>
          <p:cNvPr id="299" name="Google Shape;299;g397746c8f7a_0_16"/>
          <p:cNvSpPr txBox="1"/>
          <p:nvPr/>
        </p:nvSpPr>
        <p:spPr>
          <a:xfrm>
            <a:off x="424200" y="1873575"/>
            <a:ext cx="82956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EDEDED"/>
                </a:solidFill>
                <a:latin typeface="Proxima Nova"/>
                <a:ea typeface="Proxima Nova"/>
                <a:cs typeface="Proxima Nova"/>
                <a:sym typeface="Proxima Nova"/>
              </a:rPr>
              <a:t>Met toestemming keurling. Alleen voor educatieve doeleinden. </a:t>
            </a:r>
            <a:br>
              <a:rPr lang="nl-NL" sz="1800">
                <a:solidFill>
                  <a:srgbClr val="EDEDED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nl-NL" sz="1800">
                <a:solidFill>
                  <a:srgbClr val="EDEDED"/>
                </a:solidFill>
                <a:latin typeface="Proxima Nova"/>
                <a:ea typeface="Proxima Nova"/>
                <a:cs typeface="Proxima Nova"/>
                <a:sym typeface="Proxima Nova"/>
              </a:rPr>
              <a:t>Playlist (7 videos): </a:t>
            </a:r>
            <a:r>
              <a:rPr lang="nl-NL" sz="1800" u="sng">
                <a:solidFill>
                  <a:srgbClr val="FF5252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https://www.youtube.com/playlist?list=PLlyv_VcaymugBjOuaLPRX5gyaulkAPMIJ</a:t>
            </a:r>
            <a:endParaRPr sz="18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isclaimer&#10;De beelden in deze video zijn opgenomen met uitdrukkelijke toestemming van de keurling en diens familielid en/of naaste.&#10;De opnames worden uitsluitend gebruikt voor educatieve doeleinden, bijvoorbeeld voor training, scholing of deskundigheidsbevordering binnen de medische context.&#10;Het kopiëren, verspreiden of gebruiken van deze video voor andere doeleinden dan hierboven genoemd is niet toegestaan zonder voorafgaande schriftelijke toestemming van de maker." id="300" name="Google Shape;300;g397746c8f7a_0_16" title="Volledige opname van een rijbewijskeuring (Mild Cognitive Impairment / MCI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900" y="3689300"/>
            <a:ext cx="4162100" cy="234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97746c8f7a_0_16"/>
          <p:cNvSpPr txBox="1"/>
          <p:nvPr/>
        </p:nvSpPr>
        <p:spPr>
          <a:xfrm>
            <a:off x="409900" y="6140200"/>
            <a:ext cx="3991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EDEDED"/>
                </a:solidFill>
                <a:latin typeface="Proxima Nova"/>
                <a:ea typeface="Proxima Nova"/>
                <a:cs typeface="Proxima Nova"/>
                <a:sym typeface="Proxima Nova"/>
              </a:rPr>
              <a:t>Rijbewijskeuring M.C.I.</a:t>
            </a:r>
            <a:endParaRPr sz="1800">
              <a:solidFill>
                <a:srgbClr val="EDEDE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Disclaimer&#10;De beelden in deze video zijn opgenomen met uitdrukkelijke toestemming van de keurling en diens familielid en/of naaste.&#10;De opnames worden uitsluitend gebruikt voor educatieve doeleinden, bijvoorbeeld voor training, scholing of deskundigheidsbevordering binnen de medische context.&#10;Het kopiëren, verspreiden of gebruiken van deze video voor andere doeleinden dan hierboven genoemd is niet toegestaan zonder voorafgaande schriftelijke toestemming van de maker." id="302" name="Google Shape;302;g397746c8f7a_0_16" title="Volledige opname van een rijbewijskeuring (Alzheimer dementie)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8800" y="3689300"/>
            <a:ext cx="4162102" cy="23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97746c8f7a_0_16"/>
          <p:cNvSpPr txBox="1"/>
          <p:nvPr/>
        </p:nvSpPr>
        <p:spPr>
          <a:xfrm>
            <a:off x="4785400" y="6030475"/>
            <a:ext cx="39489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EDEDED"/>
                </a:solidFill>
                <a:latin typeface="Proxima Nova"/>
                <a:ea typeface="Proxima Nova"/>
                <a:cs typeface="Proxima Nova"/>
                <a:sym typeface="Proxima Nova"/>
              </a:rPr>
              <a:t>Rijbewijskeuring Alzheimer dementie</a:t>
            </a:r>
            <a:endParaRPr sz="1800">
              <a:solidFill>
                <a:srgbClr val="EDEDE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/>
          <p:nvPr>
            <p:ph type="title"/>
          </p:nvPr>
        </p:nvSpPr>
        <p:spPr>
          <a:xfrm>
            <a:off x="3531300" y="2909700"/>
            <a:ext cx="2081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b="0" lang="nl-NL" sz="4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Vragen?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 sz="4400"/>
              <a:t>Over mij</a:t>
            </a:r>
            <a:endParaRPr sz="4400"/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457200" y="1866550"/>
            <a:ext cx="8229600" cy="47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Rouzbeh Karbor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Werkzaamheden: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nl-NL"/>
              <a:t>Specialist Ouderengeneeskunde </a:t>
            </a:r>
            <a:br>
              <a:rPr lang="nl-NL"/>
            </a:br>
            <a:r>
              <a:rPr lang="nl-NL"/>
              <a:t>bij zorginstelling De Rijnhoven (Utrecht)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nl-NL"/>
              <a:t>Specialist cognitieve stoornissen </a:t>
            </a:r>
            <a:br>
              <a:rPr lang="nl-NL"/>
            </a:br>
            <a:r>
              <a:rPr lang="nl-NL"/>
              <a:t>voor rijbewijskeuringen CBR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/>
              <a:t>Lidmaatschap: </a:t>
            </a:r>
            <a:endParaRPr/>
          </a:p>
          <a:p>
            <a:pPr indent="-17145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Char char="-"/>
            </a:pPr>
            <a:r>
              <a:rPr lang="nl-NL"/>
              <a:t>Verenso: Vereniging voor Specialist Ouderengeneeskunde</a:t>
            </a:r>
            <a:endParaRPr/>
          </a:p>
          <a:p>
            <a:pPr indent="-17145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Corbel"/>
              <a:buChar char="-"/>
            </a:pPr>
            <a:r>
              <a:rPr lang="nl-NL"/>
              <a:t>BKAM:  Branchevereniging Keurend Artsen Mobiliteit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38" y="353430"/>
            <a:ext cx="7013424" cy="470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863838" y="5328101"/>
            <a:ext cx="668602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www.rijbewijskeuring-dementie.nl</a:t>
            </a:r>
            <a:br>
              <a:rPr b="0" i="0" lang="nl-NL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nl-N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Email info@rijbewijskeuring-dementie.nl</a:t>
            </a:r>
            <a:br>
              <a:rPr b="0" i="0" lang="nl-N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nl-NL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Tel 085 – 820 08 09</a:t>
            </a:r>
            <a:endParaRPr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Inhoudsopgave</a:t>
            </a:r>
            <a:endParaRPr/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Quiz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Soorten keuringen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Rijgeschiktheid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Rijvaardigheid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Procedure Gezondheidsverklaringprocedure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Procedure Mededelingenprocedure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nl-NL"/>
              <a:t>Veelgestelde vragen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b="0" lang="nl-NL" sz="440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Quizvraag 1</a:t>
            </a:r>
            <a:endParaRPr/>
          </a:p>
        </p:txBody>
      </p:sp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i="1" lang="nl-NL" sz="2800"/>
              <a:t>Mensen waarbij de diagnose dementie net is gesteld mogen per direct niet meer rijden.</a:t>
            </a:r>
            <a:endParaRPr i="1"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A: Waar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B: Niet waar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FF5252"/>
                </a:solidFill>
                <a:latin typeface="Corbel"/>
                <a:ea typeface="Corbel"/>
                <a:cs typeface="Corbel"/>
                <a:sym typeface="Corbel"/>
              </a:rPr>
              <a:t>B: Niet waar</a:t>
            </a:r>
            <a:endParaRPr sz="3200">
              <a:solidFill>
                <a:srgbClr val="FF52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Quizvraag 2</a:t>
            </a:r>
            <a:endParaRPr/>
          </a:p>
        </p:txBody>
      </p:sp>
      <p:sp>
        <p:nvSpPr>
          <p:cNvPr id="180" name="Google Shape;180;p7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i="1" lang="nl-NL" sz="2800"/>
              <a:t>Uw </a:t>
            </a:r>
            <a:r>
              <a:rPr i="1" lang="nl-NL" sz="2800"/>
              <a:t>huisarts mag de rijbewijskeuring voor dementie uitvoeren.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A: Waar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B: Niet waar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FF5252"/>
                </a:solidFill>
                <a:latin typeface="Corbel"/>
                <a:ea typeface="Corbel"/>
                <a:cs typeface="Corbel"/>
                <a:sym typeface="Corbel"/>
              </a:rPr>
              <a:t>B: Niet waar</a:t>
            </a:r>
            <a:endParaRPr sz="3200">
              <a:solidFill>
                <a:srgbClr val="FF52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Quizvraag 3</a:t>
            </a:r>
            <a:endParaRPr/>
          </a:p>
        </p:txBody>
      </p:sp>
      <p:sp>
        <p:nvSpPr>
          <p:cNvPr id="187" name="Google Shape;187;p8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i="1" lang="nl-NL" sz="2800"/>
              <a:t>Bij een lichte vorm van dementie is geen keuring nodig.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A: Waar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B: Niet waar</a:t>
            </a:r>
            <a:endParaRPr i="1"/>
          </a:p>
        </p:txBody>
      </p:sp>
      <p:sp>
        <p:nvSpPr>
          <p:cNvPr id="188" name="Google Shape;188;p8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rgbClr val="FF5252"/>
                </a:solidFill>
                <a:latin typeface="Corbel"/>
                <a:ea typeface="Corbel"/>
                <a:cs typeface="Corbel"/>
                <a:sym typeface="Corbel"/>
              </a:rPr>
              <a:t>B: Niet waar</a:t>
            </a:r>
            <a:endParaRPr sz="3200">
              <a:solidFill>
                <a:srgbClr val="FF525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nl-NL"/>
              <a:t>Quizvraag 4</a:t>
            </a:r>
            <a:endParaRPr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r>
              <a:rPr i="1" lang="nl-NL" sz="2800"/>
              <a:t>Wat is de maximale rijgeschiktheidsperiode bij dementie?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A: 1 jaar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B: 3 jaar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C: 5 jaar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rPr lang="nl-NL"/>
              <a:t>D: 10 jaar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840000" y="5131275"/>
            <a:ext cx="26007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A: 1 jaar</a:t>
            </a:r>
            <a:endParaRPr sz="32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epte">
  <a:themeElements>
    <a:clrScheme name="Diepte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